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6" r:id="rId3"/>
    <p:sldId id="257" r:id="rId4"/>
    <p:sldId id="258" r:id="rId5"/>
    <p:sldId id="260" r:id="rId6"/>
    <p:sldId id="262" r:id="rId7"/>
    <p:sldId id="263" r:id="rId8"/>
    <p:sldId id="259" r:id="rId9"/>
    <p:sldId id="261" r:id="rId10"/>
    <p:sldId id="267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AAA6-0110-4821-BC97-298F6E38E483}" type="datetimeFigureOut">
              <a:rPr lang="nl-NL" smtClean="0"/>
              <a:t>19-1-2022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67DFE-5D16-4644-A0AC-B9AF5ACB73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8603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AAA6-0110-4821-BC97-298F6E38E483}" type="datetimeFigureOut">
              <a:rPr lang="nl-NL" smtClean="0"/>
              <a:t>19-1-2022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67DFE-5D16-4644-A0AC-B9AF5ACB73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7088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AAA6-0110-4821-BC97-298F6E38E483}" type="datetimeFigureOut">
              <a:rPr lang="nl-NL" smtClean="0"/>
              <a:t>19-1-2022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67DFE-5D16-4644-A0AC-B9AF5ACB733A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93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AAA6-0110-4821-BC97-298F6E38E483}" type="datetimeFigureOut">
              <a:rPr lang="nl-NL" smtClean="0"/>
              <a:t>19-1-2022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67DFE-5D16-4644-A0AC-B9AF5ACB73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32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AAA6-0110-4821-BC97-298F6E38E483}" type="datetimeFigureOut">
              <a:rPr lang="nl-NL" smtClean="0"/>
              <a:t>19-1-2022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67DFE-5D16-4644-A0AC-B9AF5ACB733A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0377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AAA6-0110-4821-BC97-298F6E38E483}" type="datetimeFigureOut">
              <a:rPr lang="nl-NL" smtClean="0"/>
              <a:t>19-1-2022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67DFE-5D16-4644-A0AC-B9AF5ACB73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7266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AAA6-0110-4821-BC97-298F6E38E483}" type="datetimeFigureOut">
              <a:rPr lang="nl-NL" smtClean="0"/>
              <a:t>19-1-2022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67DFE-5D16-4644-A0AC-B9AF5ACB73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930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AAA6-0110-4821-BC97-298F6E38E483}" type="datetimeFigureOut">
              <a:rPr lang="nl-NL" smtClean="0"/>
              <a:t>19-1-2022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67DFE-5D16-4644-A0AC-B9AF5ACB73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9827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AAA6-0110-4821-BC97-298F6E38E483}" type="datetimeFigureOut">
              <a:rPr lang="nl-NL" smtClean="0"/>
              <a:t>19-1-2022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67DFE-5D16-4644-A0AC-B9AF5ACB73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579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AAA6-0110-4821-BC97-298F6E38E483}" type="datetimeFigureOut">
              <a:rPr lang="nl-NL" smtClean="0"/>
              <a:t>19-1-2022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67DFE-5D16-4644-A0AC-B9AF5ACB73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5715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AAA6-0110-4821-BC97-298F6E38E483}" type="datetimeFigureOut">
              <a:rPr lang="nl-NL" smtClean="0"/>
              <a:t>19-1-2022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67DFE-5D16-4644-A0AC-B9AF5ACB73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3322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AAA6-0110-4821-BC97-298F6E38E483}" type="datetimeFigureOut">
              <a:rPr lang="nl-NL" smtClean="0"/>
              <a:t>19-1-2022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67DFE-5D16-4644-A0AC-B9AF5ACB73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2217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AAA6-0110-4821-BC97-298F6E38E483}" type="datetimeFigureOut">
              <a:rPr lang="nl-NL" smtClean="0"/>
              <a:t>19-1-2022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67DFE-5D16-4644-A0AC-B9AF5ACB73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8418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AAA6-0110-4821-BC97-298F6E38E483}" type="datetimeFigureOut">
              <a:rPr lang="nl-NL" smtClean="0"/>
              <a:t>19-1-2022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67DFE-5D16-4644-A0AC-B9AF5ACB73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7548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AAA6-0110-4821-BC97-298F6E38E483}" type="datetimeFigureOut">
              <a:rPr lang="nl-NL" smtClean="0"/>
              <a:t>19-1-2022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67DFE-5D16-4644-A0AC-B9AF5ACB73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04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67DFE-5D16-4644-A0AC-B9AF5ACB733A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AAA6-0110-4821-BC97-298F6E38E483}" type="datetimeFigureOut">
              <a:rPr lang="nl-NL" smtClean="0"/>
              <a:t>19-1-2022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4924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5AAA6-0110-4821-BC97-298F6E38E483}" type="datetimeFigureOut">
              <a:rPr lang="nl-NL" smtClean="0"/>
              <a:t>19-1-2022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F067DFE-5D16-4644-A0AC-B9AF5ACB73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518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796DBE-D5F4-41C9-BCC3-A3E9435E0B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Voortplanting bij dieren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B3A0FE7-3CF1-4D06-8499-17B34188BC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Kennisclip 2A</a:t>
            </a:r>
          </a:p>
        </p:txBody>
      </p:sp>
      <p:pic>
        <p:nvPicPr>
          <p:cNvPr id="5" name="1e">
            <a:hlinkClick r:id="" action="ppaction://media"/>
            <a:extLst>
              <a:ext uri="{FF2B5EF4-FFF2-40B4-BE49-F238E27FC236}">
                <a16:creationId xmlns:a16="http://schemas.microsoft.com/office/drawing/2014/main" id="{328C5118-DC3F-429B-A81C-F9673A44E3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92069" y="61059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97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733"/>
    </mc:Choice>
    <mc:Fallback>
      <p:transition spd="slow" advTm="497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8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B11472-CB62-4EA1-AC05-A87E43830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Dat was ‘m!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DBAC6C-894C-4C30-AD36-F7CE62122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Als je wilt mag je de vragen oefenen die op de volgende dia’s staan. Zet hem op!</a:t>
            </a:r>
          </a:p>
        </p:txBody>
      </p:sp>
      <p:pic>
        <p:nvPicPr>
          <p:cNvPr id="5" name="10">
            <a:hlinkClick r:id="" action="ppaction://media"/>
            <a:extLst>
              <a:ext uri="{FF2B5EF4-FFF2-40B4-BE49-F238E27FC236}">
                <a16:creationId xmlns:a16="http://schemas.microsoft.com/office/drawing/2014/main" id="{AC4032B6-ED55-4ACA-A1C1-DFB2F6D140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31826" y="61175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63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07"/>
    </mc:Choice>
    <mc:Fallback>
      <p:transition spd="slow" advTm="108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1E9996-8315-4469-8AE4-E3103BDF7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Vraag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B443D0-408A-4752-A7C1-0421898B5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1058A04-9D7F-4C94-BFFF-6FB34D0881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39" t="35935" r="10217" b="25399"/>
          <a:stretch/>
        </p:blipFill>
        <p:spPr>
          <a:xfrm>
            <a:off x="677334" y="2103782"/>
            <a:ext cx="9819862" cy="265043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EA2DC6F-BC28-4303-B465-BAB8A3BF59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57" t="35742" r="10000" b="25592"/>
          <a:stretch/>
        </p:blipFill>
        <p:spPr>
          <a:xfrm>
            <a:off x="677334" y="2103782"/>
            <a:ext cx="9819862" cy="265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47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D04D46-A54B-49DA-8612-45EC76120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Vraag 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5AE113-DD8A-4146-B79B-EBD37B63C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7EF771E-8F7C-40BD-B2ED-E051CFDBCE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39" t="15162" r="10760" b="24432"/>
          <a:stretch/>
        </p:blipFill>
        <p:spPr>
          <a:xfrm>
            <a:off x="677334" y="2107808"/>
            <a:ext cx="9753601" cy="414059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63DF283-68B9-48FC-BCFC-BDBF881762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39" t="15162" r="10760" b="24432"/>
          <a:stretch/>
        </p:blipFill>
        <p:spPr>
          <a:xfrm>
            <a:off x="677333" y="2107807"/>
            <a:ext cx="9753601" cy="414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0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692B0C-2F03-4B0E-AA04-61810716A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Leerdoelen:</a:t>
            </a:r>
            <a:br>
              <a:rPr lang="nl-NL" b="1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C22A79-562A-48FE-B8B7-86FE73E84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Na dit onderdeel ;</a:t>
            </a:r>
          </a:p>
          <a:p>
            <a:r>
              <a:rPr lang="nl-NL" dirty="0"/>
              <a:t>kun je uitleggen wat ongeslachtelijke voortplanting.</a:t>
            </a:r>
          </a:p>
          <a:p>
            <a:r>
              <a:rPr lang="nl-NL" dirty="0"/>
              <a:t>kun je uitleggen wat geslachtelijke voortplanting.</a:t>
            </a:r>
          </a:p>
          <a:p>
            <a:r>
              <a:rPr lang="nl-NL" dirty="0"/>
              <a:t>weet je dat er verschillende manieren zijn hoe dieren elkaar verleiden tot voortplanting.</a:t>
            </a:r>
          </a:p>
          <a:p>
            <a:r>
              <a:rPr lang="nl-NL" dirty="0"/>
              <a:t>Heb je geleerd hoe verschillende dieren voor hun jongen zorgen.</a:t>
            </a:r>
          </a:p>
          <a:p>
            <a:endParaRPr lang="nl-NL" dirty="0"/>
          </a:p>
        </p:txBody>
      </p:sp>
      <p:pic>
        <p:nvPicPr>
          <p:cNvPr id="6" name="2">
            <a:hlinkClick r:id="" action="ppaction://media"/>
            <a:extLst>
              <a:ext uri="{FF2B5EF4-FFF2-40B4-BE49-F238E27FC236}">
                <a16:creationId xmlns:a16="http://schemas.microsoft.com/office/drawing/2014/main" id="{C4881998-CC46-4A56-94F0-E8FC06ABE3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09866" y="60413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02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074"/>
    </mc:Choice>
    <mc:Fallback>
      <p:transition spd="slow" advTm="420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7EF949-552A-4D33-A150-0EAF961FE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Welke soorten voortplanting zijn er onder dieren?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7B8CE1-2505-43B5-B69F-1161B6CF8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Geslachtelijke voortplanting </a:t>
            </a:r>
          </a:p>
          <a:p>
            <a:r>
              <a:rPr lang="nl-NL" dirty="0"/>
              <a:t>Ongeslachtelijke voortplanting</a:t>
            </a:r>
          </a:p>
        </p:txBody>
      </p:sp>
      <p:pic>
        <p:nvPicPr>
          <p:cNvPr id="7" name="3e">
            <a:hlinkClick r:id="" action="ppaction://media"/>
            <a:extLst>
              <a:ext uri="{FF2B5EF4-FFF2-40B4-BE49-F238E27FC236}">
                <a16:creationId xmlns:a16="http://schemas.microsoft.com/office/drawing/2014/main" id="{9202D2FF-0BB0-4795-875C-100A182606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37843" y="61920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10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685"/>
    </mc:Choice>
    <mc:Fallback>
      <p:transition spd="slow" advTm="306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459204-F493-4254-ABA2-825C7392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Geslachtelijke voortplanting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0B2E4D-32A9-427F-8870-26B277937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 man en een vrouw</a:t>
            </a:r>
          </a:p>
          <a:p>
            <a:r>
              <a:rPr lang="nl-NL" dirty="0"/>
              <a:t>Gaat niet alleen</a:t>
            </a:r>
          </a:p>
          <a:p>
            <a:r>
              <a:rPr lang="nl-NL" dirty="0"/>
              <a:t>Eicel en zaadcel</a:t>
            </a:r>
          </a:p>
        </p:txBody>
      </p:sp>
      <p:pic>
        <p:nvPicPr>
          <p:cNvPr id="5" name="4e">
            <a:hlinkClick r:id="" action="ppaction://media"/>
            <a:extLst>
              <a:ext uri="{FF2B5EF4-FFF2-40B4-BE49-F238E27FC236}">
                <a16:creationId xmlns:a16="http://schemas.microsoft.com/office/drawing/2014/main" id="{230E6923-4010-4167-93EA-9845F13BD1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05322" y="60413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091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816"/>
    </mc:Choice>
    <mc:Fallback>
      <p:transition spd="slow" advTm="508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3A0C1-DE2F-452D-BBDA-F9DB254FC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5222281" cy="1320800"/>
          </a:xfrm>
        </p:spPr>
        <p:txBody>
          <a:bodyPr>
            <a:normAutofit/>
          </a:bodyPr>
          <a:lstStyle/>
          <a:p>
            <a:r>
              <a:rPr lang="nl-NL" sz="3300"/>
              <a:t>Voorbeeld geslachtelijke voortplanting</a:t>
            </a:r>
          </a:p>
        </p:txBody>
      </p:sp>
      <p:sp>
        <p:nvSpPr>
          <p:cNvPr id="73" name="Isosceles Triangle 8">
            <a:extLst>
              <a:ext uri="{FF2B5EF4-FFF2-40B4-BE49-F238E27FC236}">
                <a16:creationId xmlns:a16="http://schemas.microsoft.com/office/drawing/2014/main" id="{E7038D70-4165-4B7C-81B1-689029C47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ACC6BB-59B8-4EAF-B1A1-2B24B3E0B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01" y="2160589"/>
            <a:ext cx="5211607" cy="3880773"/>
          </a:xfrm>
        </p:spPr>
        <p:txBody>
          <a:bodyPr>
            <a:normAutofit/>
          </a:bodyPr>
          <a:lstStyle/>
          <a:p>
            <a:r>
              <a:rPr lang="nl-NL" dirty="0"/>
              <a:t>Schapen</a:t>
            </a:r>
          </a:p>
          <a:p>
            <a:r>
              <a:rPr lang="nl-NL" dirty="0"/>
              <a:t>Man en vrouw</a:t>
            </a:r>
          </a:p>
          <a:p>
            <a:r>
              <a:rPr lang="nl-NL" dirty="0"/>
              <a:t>Zaadcel en eicel</a:t>
            </a:r>
          </a:p>
        </p:txBody>
      </p:sp>
      <p:pic>
        <p:nvPicPr>
          <p:cNvPr id="2050" name="Picture 2" descr="Twee schapen ​​in de sneeuw Poster 120x80 cm - Foto print op Poster  (wanddecoratie... | bol.com">
            <a:extLst>
              <a:ext uri="{FF2B5EF4-FFF2-40B4-BE49-F238E27FC236}">
                <a16:creationId xmlns:a16="http://schemas.microsoft.com/office/drawing/2014/main" id="{16FD676B-5ED6-498F-9A25-96E44D9E70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4" r="4822"/>
          <a:stretch/>
        </p:blipFill>
        <p:spPr bwMode="auto">
          <a:xfrm>
            <a:off x="6129405" y="609600"/>
            <a:ext cx="3144597" cy="260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preekbeurt - schaap - Dierenbescherming.nl">
            <a:extLst>
              <a:ext uri="{FF2B5EF4-FFF2-40B4-BE49-F238E27FC236}">
                <a16:creationId xmlns:a16="http://schemas.microsoft.com/office/drawing/2014/main" id="{A8314B84-3DE2-4C99-B498-581773FBEC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" r="16006" b="-1"/>
          <a:stretch/>
        </p:blipFill>
        <p:spPr bwMode="auto">
          <a:xfrm>
            <a:off x="6129405" y="3439947"/>
            <a:ext cx="3144597" cy="260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">
            <a:hlinkClick r:id="" action="ppaction://media"/>
            <a:extLst>
              <a:ext uri="{FF2B5EF4-FFF2-40B4-BE49-F238E27FC236}">
                <a16:creationId xmlns:a16="http://schemas.microsoft.com/office/drawing/2014/main" id="{A3459525-FE13-4AE1-AE08-47E75147CA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77600" y="61043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54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759"/>
    </mc:Choice>
    <mc:Fallback>
      <p:transition spd="slow" advTm="407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242893A-B8C3-4D7B-BB3A-2EFF3902F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nl-NL">
                <a:solidFill>
                  <a:schemeClr val="bg1"/>
                </a:solidFill>
              </a:rPr>
              <a:t>Balts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F6423C-C8CB-4FAD-921C-2D31E4597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90"/>
            <a:ext cx="3973943" cy="344011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1700">
                <a:solidFill>
                  <a:schemeClr val="bg1"/>
                </a:solidFill>
              </a:rPr>
              <a:t>Baltsgedrag: In het voorjaar jagen mannetjes achter vrouwtjes aan om met ze te paren. Of ze maken zich druk door heel hard te zingen of te dansen. Dat gedrag noem je de </a:t>
            </a:r>
            <a:r>
              <a:rPr lang="nl-NL" sz="1700" b="1">
                <a:solidFill>
                  <a:schemeClr val="bg1"/>
                </a:solidFill>
              </a:rPr>
              <a:t>balts</a:t>
            </a:r>
            <a:r>
              <a:rPr lang="nl-NL" sz="170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90000"/>
              </a:lnSpc>
            </a:pPr>
            <a:endParaRPr lang="nl-NL" sz="17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nl-NL" sz="1700">
                <a:solidFill>
                  <a:schemeClr val="bg1"/>
                </a:solidFill>
              </a:rPr>
              <a:t>Veel vogelsoorten zijn ook bezig met het bouwen van een nest. De balts en het </a:t>
            </a:r>
            <a:r>
              <a:rPr lang="nl-NL" sz="1700" b="1">
                <a:solidFill>
                  <a:schemeClr val="bg1"/>
                </a:solidFill>
              </a:rPr>
              <a:t>nestgedrag</a:t>
            </a:r>
            <a:r>
              <a:rPr lang="nl-NL" sz="1700">
                <a:solidFill>
                  <a:schemeClr val="bg1"/>
                </a:solidFill>
              </a:rPr>
              <a:t> geven aan dat de vogels zich willen voortplanten.</a:t>
            </a:r>
          </a:p>
        </p:txBody>
      </p:sp>
      <p:pic>
        <p:nvPicPr>
          <p:cNvPr id="1026" name="Picture 2" descr="Balts - Wikipedia">
            <a:extLst>
              <a:ext uri="{FF2B5EF4-FFF2-40B4-BE49-F238E27FC236}">
                <a16:creationId xmlns:a16="http://schemas.microsoft.com/office/drawing/2014/main" id="{137D4C9D-3521-4AC2-8A91-A09A0AB44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1" y="1496412"/>
            <a:ext cx="5143500" cy="385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5" name="6">
            <a:hlinkClick r:id="" action="ppaction://media"/>
            <a:extLst>
              <a:ext uri="{FF2B5EF4-FFF2-40B4-BE49-F238E27FC236}">
                <a16:creationId xmlns:a16="http://schemas.microsoft.com/office/drawing/2014/main" id="{102E1ECA-1D87-45A6-A2AA-373D303036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85937" y="61059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532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666"/>
    </mc:Choice>
    <mc:Fallback>
      <p:transition spd="slow" advTm="756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3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8B62B2-FB7A-4399-9051-739029354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Zygote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7276E4-CB6A-49C4-9C34-BFA62C0B3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Als een zaadcel een eicel ontmoet, kunnen ze versmelten tot één nieuwe cel. Er ontstaat dan een bevruchte eicel ofwel </a:t>
            </a:r>
            <a:r>
              <a:rPr lang="nl-NL" b="1" dirty="0"/>
              <a:t>zygote</a:t>
            </a:r>
            <a:r>
              <a:rPr lang="nl-NL" dirty="0"/>
              <a:t>. De zygote kan zich verder ontwikkelen tot volwassen dier. </a:t>
            </a:r>
            <a:br>
              <a:rPr lang="nl-NL" dirty="0"/>
            </a:br>
            <a:r>
              <a:rPr lang="nl-NL" dirty="0"/>
              <a:t>Bij veel insectensoorten, zoogdieren en vogels verloopt deze ontwikkeling geleidelijk.</a:t>
            </a:r>
          </a:p>
        </p:txBody>
      </p:sp>
      <p:pic>
        <p:nvPicPr>
          <p:cNvPr id="6" name="7">
            <a:hlinkClick r:id="" action="ppaction://media"/>
            <a:extLst>
              <a:ext uri="{FF2B5EF4-FFF2-40B4-BE49-F238E27FC236}">
                <a16:creationId xmlns:a16="http://schemas.microsoft.com/office/drawing/2014/main" id="{2CC823E0-F627-41DC-87EE-438556EF22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09866" y="60413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19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378"/>
    </mc:Choice>
    <mc:Fallback>
      <p:transition spd="slow" advTm="493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C76A4E-DE4B-432A-BDDC-5B6BC1D5F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Ongeslachtelijke voortplanting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C9D2FB-C844-49A0-A2D1-6A088FA3D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Kan alleen</a:t>
            </a:r>
          </a:p>
          <a:p>
            <a:r>
              <a:rPr lang="nl-NL" dirty="0"/>
              <a:t>Geen man EN vrouw nodig</a:t>
            </a:r>
          </a:p>
          <a:p>
            <a:r>
              <a:rPr lang="nl-NL" dirty="0"/>
              <a:t>Geen zaadcel EN eicel nodig</a:t>
            </a:r>
          </a:p>
        </p:txBody>
      </p:sp>
      <p:pic>
        <p:nvPicPr>
          <p:cNvPr id="5" name="8">
            <a:hlinkClick r:id="" action="ppaction://media"/>
            <a:extLst>
              <a:ext uri="{FF2B5EF4-FFF2-40B4-BE49-F238E27FC236}">
                <a16:creationId xmlns:a16="http://schemas.microsoft.com/office/drawing/2014/main" id="{C33C846F-1C77-4556-A275-86B6F6E5FA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09866" y="60413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076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264"/>
    </mc:Choice>
    <mc:Fallback>
      <p:transition spd="slow" advTm="27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9F1E237-E57D-4AB0-9B45-B5CA1CE6C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nl-NL" sz="3100">
                <a:solidFill>
                  <a:schemeClr val="bg1"/>
                </a:solidFill>
              </a:rPr>
              <a:t>Voorbeeld geslachtelijke voortplanting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A794D9-528F-4A51-BA31-E9842962B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89"/>
            <a:ext cx="4295811" cy="43329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1400" b="1" dirty="0">
                <a:solidFill>
                  <a:schemeClr val="bg1"/>
                </a:solidFill>
              </a:rPr>
              <a:t>1</a:t>
            </a:r>
            <a:br>
              <a:rPr lang="nl-NL" sz="1400" dirty="0">
                <a:solidFill>
                  <a:schemeClr val="bg1"/>
                </a:solidFill>
              </a:rPr>
            </a:br>
            <a:r>
              <a:rPr lang="nl-NL" sz="1400" dirty="0">
                <a:solidFill>
                  <a:schemeClr val="bg1"/>
                </a:solidFill>
              </a:rPr>
              <a:t>Een kwal in het poliepstadium besluit om zich voort te planten.</a:t>
            </a:r>
            <a:br>
              <a:rPr lang="nl-NL" sz="1400" dirty="0">
                <a:solidFill>
                  <a:schemeClr val="bg1"/>
                </a:solidFill>
              </a:rPr>
            </a:br>
            <a:br>
              <a:rPr lang="nl-NL" sz="1400" dirty="0">
                <a:solidFill>
                  <a:schemeClr val="bg1"/>
                </a:solidFill>
              </a:rPr>
            </a:br>
            <a:r>
              <a:rPr lang="nl-NL" sz="1400" b="1" dirty="0">
                <a:solidFill>
                  <a:schemeClr val="bg1"/>
                </a:solidFill>
              </a:rPr>
              <a:t>2</a:t>
            </a:r>
            <a:br>
              <a:rPr lang="nl-NL" sz="1400" dirty="0">
                <a:solidFill>
                  <a:schemeClr val="bg1"/>
                </a:solidFill>
              </a:rPr>
            </a:br>
            <a:r>
              <a:rPr lang="nl-NL" sz="1400" dirty="0">
                <a:solidFill>
                  <a:schemeClr val="bg1"/>
                </a:solidFill>
              </a:rPr>
              <a:t>De poliep veranderd in allemaal kleine kwalletjes die echter nog aan elkaar vast zitten.</a:t>
            </a:r>
            <a:br>
              <a:rPr lang="nl-NL" sz="1400" dirty="0">
                <a:solidFill>
                  <a:schemeClr val="bg1"/>
                </a:solidFill>
              </a:rPr>
            </a:br>
            <a:br>
              <a:rPr lang="nl-NL" sz="1400" dirty="0">
                <a:solidFill>
                  <a:schemeClr val="bg1"/>
                </a:solidFill>
              </a:rPr>
            </a:br>
            <a:r>
              <a:rPr lang="nl-NL" sz="1400" b="1" dirty="0">
                <a:solidFill>
                  <a:schemeClr val="bg1"/>
                </a:solidFill>
              </a:rPr>
              <a:t>3</a:t>
            </a:r>
            <a:br>
              <a:rPr lang="nl-NL" sz="1400" dirty="0">
                <a:solidFill>
                  <a:schemeClr val="bg1"/>
                </a:solidFill>
              </a:rPr>
            </a:br>
            <a:r>
              <a:rPr lang="nl-NL" sz="1400" dirty="0">
                <a:solidFill>
                  <a:schemeClr val="bg1"/>
                </a:solidFill>
              </a:rPr>
              <a:t>De kwalletjes laten los van elkaar.</a:t>
            </a:r>
            <a:br>
              <a:rPr lang="nl-NL" sz="1400" dirty="0">
                <a:solidFill>
                  <a:schemeClr val="bg1"/>
                </a:solidFill>
              </a:rPr>
            </a:br>
            <a:br>
              <a:rPr lang="nl-NL" sz="1400" dirty="0">
                <a:solidFill>
                  <a:schemeClr val="bg1"/>
                </a:solidFill>
              </a:rPr>
            </a:br>
            <a:r>
              <a:rPr lang="nl-NL" sz="1400" b="1" dirty="0">
                <a:solidFill>
                  <a:schemeClr val="bg1"/>
                </a:solidFill>
              </a:rPr>
              <a:t>4</a:t>
            </a:r>
            <a:br>
              <a:rPr lang="nl-NL" sz="1400" dirty="0">
                <a:solidFill>
                  <a:schemeClr val="bg1"/>
                </a:solidFill>
              </a:rPr>
            </a:br>
            <a:r>
              <a:rPr lang="nl-NL" sz="1400" dirty="0">
                <a:solidFill>
                  <a:schemeClr val="bg1"/>
                </a:solidFill>
              </a:rPr>
              <a:t>Er ontwikkelen zich kleine, primitieve kwalletjes.</a:t>
            </a:r>
            <a:br>
              <a:rPr lang="nl-NL" sz="1400" dirty="0">
                <a:solidFill>
                  <a:schemeClr val="bg1"/>
                </a:solidFill>
              </a:rPr>
            </a:br>
            <a:br>
              <a:rPr lang="nl-NL" sz="1400" dirty="0">
                <a:solidFill>
                  <a:schemeClr val="bg1"/>
                </a:solidFill>
              </a:rPr>
            </a:br>
            <a:r>
              <a:rPr lang="nl-NL" sz="1400" b="1" dirty="0">
                <a:solidFill>
                  <a:schemeClr val="bg1"/>
                </a:solidFill>
              </a:rPr>
              <a:t>5</a:t>
            </a:r>
            <a:br>
              <a:rPr lang="nl-NL" sz="1400" dirty="0">
                <a:solidFill>
                  <a:schemeClr val="bg1"/>
                </a:solidFill>
              </a:rPr>
            </a:br>
            <a:r>
              <a:rPr lang="nl-NL" sz="1400" dirty="0">
                <a:solidFill>
                  <a:schemeClr val="bg1"/>
                </a:solidFill>
              </a:rPr>
              <a:t>De kwal krijgt tentakels en groeit.</a:t>
            </a:r>
            <a:br>
              <a:rPr lang="nl-NL" sz="1400" dirty="0">
                <a:solidFill>
                  <a:schemeClr val="bg1"/>
                </a:solidFill>
              </a:rPr>
            </a:br>
            <a:br>
              <a:rPr lang="nl-NL" sz="1400" dirty="0">
                <a:solidFill>
                  <a:schemeClr val="bg1"/>
                </a:solidFill>
              </a:rPr>
            </a:br>
            <a:r>
              <a:rPr lang="nl-NL" sz="1400" b="1" dirty="0">
                <a:solidFill>
                  <a:schemeClr val="bg1"/>
                </a:solidFill>
              </a:rPr>
              <a:t>6</a:t>
            </a:r>
            <a:br>
              <a:rPr lang="nl-NL" sz="1400" dirty="0">
                <a:solidFill>
                  <a:schemeClr val="bg1"/>
                </a:solidFill>
              </a:rPr>
            </a:br>
            <a:r>
              <a:rPr lang="nl-NL" sz="1400" dirty="0">
                <a:solidFill>
                  <a:schemeClr val="bg1"/>
                </a:solidFill>
              </a:rPr>
              <a:t>De kwal is volwassen geworden.</a:t>
            </a:r>
          </a:p>
        </p:txBody>
      </p:sp>
      <p:pic>
        <p:nvPicPr>
          <p:cNvPr id="1026" name="Picture 2" descr="https://maken.wikiwijs.nl/userfiles/15c28e19775d8191cdf6df3159b4edddf90501b0.png">
            <a:extLst>
              <a:ext uri="{FF2B5EF4-FFF2-40B4-BE49-F238E27FC236}">
                <a16:creationId xmlns:a16="http://schemas.microsoft.com/office/drawing/2014/main" id="{C311CE27-F64A-4295-B945-72F94F15E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9102" y="972608"/>
            <a:ext cx="4937298" cy="49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6" name="9">
            <a:hlinkClick r:id="" action="ppaction://media"/>
            <a:extLst>
              <a:ext uri="{FF2B5EF4-FFF2-40B4-BE49-F238E27FC236}">
                <a16:creationId xmlns:a16="http://schemas.microsoft.com/office/drawing/2014/main" id="{C4F52C95-7787-4624-A79C-076FA9CC77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83815" y="60661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148"/>
    </mc:Choice>
    <mc:Fallback>
      <p:transition spd="slow" advTm="521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1461</TotalTime>
  <Words>324</Words>
  <Application>Microsoft Office PowerPoint</Application>
  <PresentationFormat>Breedbeeld</PresentationFormat>
  <Paragraphs>35</Paragraphs>
  <Slides>12</Slides>
  <Notes>0</Notes>
  <HiddenSlides>0</HiddenSlides>
  <MMClips>10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Facet</vt:lpstr>
      <vt:lpstr>Voortplanting bij dieren</vt:lpstr>
      <vt:lpstr>Leerdoelen: </vt:lpstr>
      <vt:lpstr>Welke soorten voortplanting zijn er onder dieren?</vt:lpstr>
      <vt:lpstr>Geslachtelijke voortplanting</vt:lpstr>
      <vt:lpstr>Voorbeeld geslachtelijke voortplanting</vt:lpstr>
      <vt:lpstr>Balts</vt:lpstr>
      <vt:lpstr>Zygote </vt:lpstr>
      <vt:lpstr>Ongeslachtelijke voortplanting</vt:lpstr>
      <vt:lpstr>Voorbeeld geslachtelijke voortplanting</vt:lpstr>
      <vt:lpstr>Dat was ‘m!</vt:lpstr>
      <vt:lpstr>Vraag </vt:lpstr>
      <vt:lpstr>Vraag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Voortplanting bij dieren</dc:title>
  <dc:creator>Amber Witvliet (1010535)</dc:creator>
  <cp:lastModifiedBy>Amber Witvliet (1010535)</cp:lastModifiedBy>
  <cp:revision>6</cp:revision>
  <dcterms:created xsi:type="dcterms:W3CDTF">2022-01-19T21:06:23Z</dcterms:created>
  <dcterms:modified xsi:type="dcterms:W3CDTF">2022-01-20T21:27:40Z</dcterms:modified>
</cp:coreProperties>
</file>